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4206240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160520"/>
            <a:ext cx="12191695" cy="54864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692640" y="0"/>
            <a:ext cx="25400" cy="4160520"/>
          </a:xfrm>
          <a:prstGeom prst="rect">
            <a:avLst/>
          </a:prstGeom>
          <a:solidFill>
            <a:srgbClr val="2B4C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149840" y="0"/>
            <a:ext cx="25400" cy="4160520"/>
          </a:xfrm>
          <a:prstGeom prst="rect">
            <a:avLst/>
          </a:prstGeom>
          <a:solidFill>
            <a:srgbClr val="2B4C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0607040" y="0"/>
            <a:ext cx="25400" cy="4160520"/>
          </a:xfrm>
          <a:prstGeom prst="rect">
            <a:avLst/>
          </a:prstGeom>
          <a:solidFill>
            <a:srgbClr val="2B4C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1064240" y="0"/>
            <a:ext cx="25400" cy="4160520"/>
          </a:xfrm>
          <a:prstGeom prst="rect">
            <a:avLst/>
          </a:prstGeom>
          <a:solidFill>
            <a:srgbClr val="2B4C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914400"/>
            <a:ext cx="5486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 a:ea="PingFang SC">
                <a:solidFill>
                  <a:srgbClr val="F5E7C4"/>
                </a:solidFill>
                <a:latin typeface="PingFang SC"/>
              </a:rPr>
              <a:t>2026 Q2 · 月度经营看板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1417320"/>
            <a:ext cx="100584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 i="0" a:ea="PingFang SC">
                <a:solidFill>
                  <a:srgbClr val="FFFFFF"/>
                </a:solidFill>
                <a:latin typeface="PingFang SC"/>
              </a:rPr>
              <a:t>XX支行 · 6月经营月报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251460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 a:ea="PingFang SC">
                <a:solidFill>
                  <a:srgbClr val="B9C4E0"/>
                </a:solidFill>
                <a:latin typeface="PingFang SC"/>
              </a:rPr>
              <a:t>XX SUB-BRANCH · MONTHLY PERFORMANCE DASHBOARD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200400"/>
            <a:ext cx="7315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 a:ea="PingFang SC">
                <a:solidFill>
                  <a:srgbClr val="FFFFFF"/>
                </a:solidFill>
                <a:latin typeface="PingFang SC"/>
              </a:rPr>
              <a:t>报告期  2026.06.01 — 06.30   |   上报日期 2026-07-01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2920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 a:ea="PingFang SC">
                <a:solidFill>
                  <a:srgbClr val="9CA8C8"/>
                </a:solidFill>
                <a:latin typeface="PingFang SC"/>
              </a:rPr>
              <a:t>填报机构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49240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FFFFFF"/>
                </a:solidFill>
                <a:latin typeface="PingFang SC"/>
              </a:rPr>
              <a:t>某银行XX支行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6160" y="502920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 a:ea="PingFang SC">
                <a:solidFill>
                  <a:srgbClr val="9CA8C8"/>
                </a:solidFill>
                <a:latin typeface="PingFang SC"/>
              </a:rPr>
              <a:t>网点等级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66160" y="5349240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FFFFFF"/>
                </a:solidFill>
                <a:latin typeface="PingFang SC"/>
              </a:rPr>
              <a:t>二级支行（AA类）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502920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 a:ea="PingFang SC">
                <a:solidFill>
                  <a:srgbClr val="9CA8C8"/>
                </a:solidFill>
                <a:latin typeface="PingFang SC"/>
              </a:rPr>
              <a:t>在编人数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5349240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FFFFFF"/>
                </a:solidFill>
                <a:latin typeface="PingFang SC"/>
              </a:rPr>
              <a:t>23 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52560" y="502920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 a:ea="PingFang SC">
                <a:solidFill>
                  <a:srgbClr val="9CA8C8"/>
                </a:solidFill>
                <a:latin typeface="PingFang SC"/>
              </a:rPr>
              <a:t>填报/复核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2560" y="5349240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FFFFFF"/>
                </a:solidFill>
                <a:latin typeface="PingFang SC"/>
              </a:rPr>
              <a:t>王主管 · 王行长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108960"/>
            <a:ext cx="12191695" cy="457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0" y="1554480"/>
            <a:ext cx="1219169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 a:ea="PingFang SC">
                <a:solidFill>
                  <a:srgbClr val="F5E7C4"/>
                </a:solidFill>
                <a:latin typeface="PingFang SC"/>
              </a:rPr>
              <a:t>Q3 主题词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103120"/>
            <a:ext cx="1219169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 i="0" a:ea="PingFang SC">
                <a:solidFill>
                  <a:srgbClr val="FFFFFF"/>
                </a:solidFill>
                <a:latin typeface="PingFang SC"/>
              </a:rPr>
              <a:t>回流 · 破局 · 治本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383280"/>
            <a:ext cx="1219169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 i="0" a:ea="PingFang SC">
                <a:solidFill>
                  <a:srgbClr val="B9C4E0"/>
                </a:solidFill>
                <a:latin typeface="PingFang SC"/>
              </a:rPr>
              <a:t>把 6 月的“亮点 SOP”沉淀为机制，把 6 月的“硬伤”列单销项。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120640"/>
            <a:ext cx="1219169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0" a:ea="PingFang SC">
                <a:solidFill>
                  <a:srgbClr val="9CA8C8"/>
                </a:solidFill>
                <a:latin typeface="PingFang SC"/>
              </a:rPr>
              <a:t>填报人：王主管（综合柜员组）    复核人：王行长（副行长）    签发日期：2026-07-01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577840"/>
            <a:ext cx="1219169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 i="0" a:ea="PingFang SC">
                <a:solidFill>
                  <a:srgbClr val="6B7698"/>
                </a:solidFill>
                <a:latin typeface="PingFang SC"/>
              </a:rPr>
              <a:t>数据口径：月末时点；日均为当月工作日平均 · 本页签发后 24h 内报分行条线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核心业绩总览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Key Performance Snapshot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234440"/>
            <a:ext cx="2670048" cy="1828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234440"/>
            <a:ext cx="63500" cy="1828800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088" y="1399032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 a:ea="PingFang SC">
                <a:solidFill>
                  <a:srgbClr val="6B7280"/>
                </a:solidFill>
                <a:latin typeface="PingFang SC"/>
              </a:rPr>
              <a:t>存款月末总规模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088" y="1691640"/>
            <a:ext cx="2304288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 a:ea="PingFang SC">
                <a:solidFill>
                  <a:srgbClr val="0C2461"/>
                </a:solidFill>
                <a:latin typeface="PingFang SC"/>
              </a:rPr>
              <a:t>16.49</a:t>
            </a:r>
            <a:r>
              <a:rPr sz="1300" b="0" i="0" a:ea="PingFang SC">
                <a:solidFill>
                  <a:srgbClr val="6B7280"/>
                </a:solidFill>
                <a:latin typeface="PingFang SC"/>
              </a:rPr>
              <a:t> 亿元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2331720"/>
            <a:ext cx="230428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1E3A8A"/>
                </a:solidFill>
                <a:latin typeface="PingFang SC"/>
              </a:rPr>
              <a:t>较月初微降 0.14 亿（季末对公归集）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088" y="2715768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个人存款净增 +4,960 万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37560" y="1234440"/>
            <a:ext cx="2670048" cy="1828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337560" y="1234440"/>
            <a:ext cx="63500" cy="18288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8728" y="1399032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 a:ea="PingFang SC">
                <a:solidFill>
                  <a:srgbClr val="6B7280"/>
                </a:solidFill>
                <a:latin typeface="PingFang SC"/>
              </a:rPr>
              <a:t>贷款余额 · 不良率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8728" y="1691640"/>
            <a:ext cx="2304288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 a:ea="PingFang SC">
                <a:solidFill>
                  <a:srgbClr val="0C2461"/>
                </a:solidFill>
                <a:latin typeface="PingFang SC"/>
              </a:rPr>
              <a:t>11.15</a:t>
            </a:r>
            <a:r>
              <a:rPr sz="1300" b="0" i="0" a:ea="PingFang SC">
                <a:solidFill>
                  <a:srgbClr val="6B7280"/>
                </a:solidFill>
                <a:latin typeface="PingFang SC"/>
              </a:rPr>
              <a:t> 亿元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38728" y="2331720"/>
            <a:ext cx="230428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C9A45A"/>
                </a:solidFill>
                <a:latin typeface="PingFang SC"/>
              </a:rPr>
              <a:t>不良率 0.64%，远低监管线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38728" y="2715768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本月新增投放 1.25 亿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72200" y="1234440"/>
            <a:ext cx="2670048" cy="1828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172200" y="1234440"/>
            <a:ext cx="63500" cy="18288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73368" y="1399032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 a:ea="PingFang SC">
                <a:solidFill>
                  <a:srgbClr val="6B7280"/>
                </a:solidFill>
                <a:latin typeface="PingFang SC"/>
              </a:rPr>
              <a:t>中间业务收入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3368" y="1691640"/>
            <a:ext cx="2304288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 a:ea="PingFang SC">
                <a:solidFill>
                  <a:srgbClr val="0C2461"/>
                </a:solidFill>
                <a:latin typeface="PingFang SC"/>
              </a:rPr>
              <a:t>157.6</a:t>
            </a:r>
            <a:r>
              <a:rPr sz="1300" b="0" i="0" a:ea="PingFang SC">
                <a:solidFill>
                  <a:srgbClr val="6B7280"/>
                </a:solidFill>
                <a:latin typeface="PingFang SC"/>
              </a:rPr>
              <a:t> 万元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73368" y="2331720"/>
            <a:ext cx="230428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10B981"/>
                </a:solidFill>
                <a:latin typeface="PingFang SC"/>
              </a:rPr>
              <a:t>月完成率 101.7%，超额达成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73368" y="2715768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理财+保险双轮驱动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06840" y="1234440"/>
            <a:ext cx="2670048" cy="1828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006840" y="1234440"/>
            <a:ext cx="63500" cy="182880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08008" y="1399032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 a:ea="PingFang SC">
                <a:solidFill>
                  <a:srgbClr val="6B7280"/>
                </a:solidFill>
                <a:latin typeface="PingFang SC"/>
              </a:rPr>
              <a:t>客户投诉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08008" y="1691640"/>
            <a:ext cx="2304288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 a:ea="PingFang SC">
                <a:solidFill>
                  <a:srgbClr val="0C2461"/>
                </a:solidFill>
                <a:latin typeface="PingFang SC"/>
              </a:rPr>
              <a:t>5</a:t>
            </a:r>
            <a:r>
              <a:rPr sz="1300" b="0" i="0" a:ea="PingFang SC">
                <a:solidFill>
                  <a:srgbClr val="6B7280"/>
                </a:solidFill>
                <a:latin typeface="PingFang SC"/>
              </a:rPr>
              <a:t> 件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08008" y="2331720"/>
            <a:ext cx="230428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DC2626"/>
                </a:solidFill>
                <a:latin typeface="PingFang SC"/>
              </a:rPr>
              <a:t>已解决 3 / 待整改 1 / 未解决 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08008" y="2715768"/>
            <a:ext cx="230428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含 1 件监管 12378 转办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3383280"/>
            <a:ext cx="5532120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85800" y="3611880"/>
            <a:ext cx="50800" cy="256032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356616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存款结构（月末余额 · 万元）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8680" y="40507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个人定期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874519" y="40690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1874519" y="4069080"/>
            <a:ext cx="2834640" cy="237744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800600" y="40507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55,980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8680" y="43936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个人活期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874519" y="44119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74519" y="4411980"/>
            <a:ext cx="2012594" cy="237744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800600" y="43936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39,860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8680" y="47365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对公活期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874519" y="47548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1874519" y="4754880"/>
            <a:ext cx="1218895" cy="237744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800600" y="47365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24,310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8680" y="50794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对公定期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874519" y="50977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1874519" y="5097780"/>
            <a:ext cx="992124" cy="237744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800600" y="50794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19,450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68680" y="54223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大额存单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874519" y="54406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1874519" y="5440680"/>
            <a:ext cx="737006" cy="237744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800600" y="54223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14,420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8680" y="57652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保证金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874519" y="57835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1874519" y="5783580"/>
            <a:ext cx="453542" cy="237744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800600" y="57652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8,760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68680" y="6108192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财政性存款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874519" y="6126480"/>
            <a:ext cx="2834640" cy="23774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1874519" y="6126480"/>
            <a:ext cx="141732" cy="237744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4800600" y="610819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2,100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72200" y="3383280"/>
            <a:ext cx="551383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55080" y="3611880"/>
            <a:ext cx="50800" cy="256032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537960" y="356616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重点指标完成率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537960" y="4005072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手机银行MAU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8138160" y="4069080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8138160" y="4069080"/>
            <a:ext cx="2377440" cy="128016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588752" y="4005072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10B981"/>
                </a:solidFill>
                <a:latin typeface="PingFang SC"/>
              </a:rPr>
              <a:t>106%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537960" y="4293108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借记卡开卡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8138160" y="4357116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ed Rectangle 71"/>
          <p:cNvSpPr/>
          <p:nvPr/>
        </p:nvSpPr>
        <p:spPr>
          <a:xfrm>
            <a:off x="8138160" y="4357116"/>
            <a:ext cx="2377440" cy="128016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10588752" y="4293108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10B981"/>
                </a:solidFill>
                <a:latin typeface="PingFang SC"/>
              </a:rPr>
              <a:t>127%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37960" y="4581144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代销保险中收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8138160" y="4645152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ounded Rectangle 75"/>
          <p:cNvSpPr/>
          <p:nvPr/>
        </p:nvSpPr>
        <p:spPr>
          <a:xfrm>
            <a:off x="8138160" y="4645152"/>
            <a:ext cx="2377440" cy="128016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10588752" y="4581144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10B981"/>
                </a:solidFill>
                <a:latin typeface="PingFang SC"/>
              </a:rPr>
              <a:t>130%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537960" y="4869180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理财中收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8138160" y="4933188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ounded Rectangle 79"/>
          <p:cNvSpPr/>
          <p:nvPr/>
        </p:nvSpPr>
        <p:spPr>
          <a:xfrm>
            <a:off x="8138160" y="4933188"/>
            <a:ext cx="2377440" cy="128016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10588752" y="4869180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10B981"/>
                </a:solidFill>
                <a:latin typeface="PingFang SC"/>
              </a:rPr>
              <a:t>108%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537960" y="5157216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ETC签约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8138160" y="5221224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ounded Rectangle 83"/>
          <p:cNvSpPr/>
          <p:nvPr/>
        </p:nvSpPr>
        <p:spPr>
          <a:xfrm>
            <a:off x="8138160" y="5221224"/>
            <a:ext cx="1854403" cy="128016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10588752" y="5157216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F59E0B"/>
                </a:solidFill>
                <a:latin typeface="PingFang SC"/>
              </a:rPr>
              <a:t>78%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537960" y="5445252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个人网银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8138160" y="5509260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ounded Rectangle 87"/>
          <p:cNvSpPr/>
          <p:nvPr/>
        </p:nvSpPr>
        <p:spPr>
          <a:xfrm>
            <a:off x="8138160" y="5509260"/>
            <a:ext cx="1664207" cy="128016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10588752" y="5445252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F59E0B"/>
                </a:solidFill>
                <a:latin typeface="PingFang SC"/>
              </a:rPr>
              <a:t>70%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537960" y="5733288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信用卡发卡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8138160" y="5797296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ounded Rectangle 91"/>
          <p:cNvSpPr/>
          <p:nvPr/>
        </p:nvSpPr>
        <p:spPr>
          <a:xfrm>
            <a:off x="8138160" y="5797296"/>
            <a:ext cx="1626168" cy="128016"/>
          </a:xfrm>
          <a:prstGeom prst="round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10588752" y="5733288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DC2626"/>
                </a:solidFill>
                <a:latin typeface="PingFang SC"/>
              </a:rPr>
              <a:t>68%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537960" y="6021324"/>
            <a:ext cx="1600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 a:ea="PingFang SC">
                <a:solidFill>
                  <a:srgbClr val="374151"/>
                </a:solidFill>
                <a:latin typeface="PingFang SC"/>
              </a:rPr>
              <a:t>数字人民币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8138160" y="6085332"/>
            <a:ext cx="2377440" cy="128016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ounded Rectangle 95"/>
          <p:cNvSpPr/>
          <p:nvPr/>
        </p:nvSpPr>
        <p:spPr>
          <a:xfrm>
            <a:off x="8138160" y="6085332"/>
            <a:ext cx="1552468" cy="128016"/>
          </a:xfrm>
          <a:prstGeom prst="round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10588752" y="6021324"/>
            <a:ext cx="6858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 a:ea="PingFang SC">
                <a:solidFill>
                  <a:srgbClr val="DC2626"/>
                </a:solidFill>
                <a:latin typeface="PingFang SC"/>
              </a:rPr>
              <a:t>65%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业务明细 · 贷款与中间业务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Loan &amp; Fee Income Detail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14300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贷款业务明细（万元）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554480"/>
          <a:ext cx="5532120" cy="2944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1640"/>
                <a:gridCol w="1051560"/>
                <a:gridCol w="1051560"/>
                <a:gridCol w="914400"/>
                <a:gridCol w="82296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贷款品种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月末余额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新增投放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不良率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新增户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个人住房按揭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43,200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1,850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0.20%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42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个人经营贷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15,600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2,300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1.35%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58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对公流动资金贷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28,400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3,200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1.13%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个人消费贷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6,800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980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1.40%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63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对公项目贷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12,100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0.00%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票据贴现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5,400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4,200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0.00%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11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合计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111,500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12,530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0.64%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180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355080" y="114300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中间业务代销（中收 · 万元）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355080" y="1554480"/>
          <a:ext cx="5330952" cy="2944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0160"/>
                <a:gridCol w="960120"/>
                <a:gridCol w="914400"/>
                <a:gridCol w="1051560"/>
                <a:gridCol w="1124712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代销品种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销量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中收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完成率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评估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代销保险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1,560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78.0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130.0%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超指标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理财产品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8,600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43.0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107.5%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达标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公募基金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2,100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21.0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70.0%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未达标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代理国债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1,200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6.0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60.0%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额度紧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贵金属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320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9.6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64.0%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市场弱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—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合计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13,780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157.6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101.7%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达标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02920" y="5074920"/>
            <a:ext cx="11183112" cy="123444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523036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 a:ea="PingFang SC">
                <a:solidFill>
                  <a:srgbClr val="C9A45A"/>
                </a:solidFill>
                <a:latin typeface="PingFang SC"/>
              </a:rPr>
              <a:t>数据结论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596128"/>
            <a:ext cx="106984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a:ea="PingFang SC">
                <a:solidFill>
                  <a:srgbClr val="FFFFFF"/>
                </a:solidFill>
                <a:latin typeface="PingFang SC"/>
              </a:rPr>
              <a:t>贷款整体不良率 </a:t>
            </a:r>
            <a:r>
              <a:rPr sz="1300" b="1" i="0" a:ea="PingFang SC">
                <a:solidFill>
                  <a:srgbClr val="C9A45A"/>
                </a:solidFill>
                <a:latin typeface="PingFang SC"/>
              </a:rPr>
              <a:t>0.64%</a:t>
            </a:r>
            <a:r>
              <a:rPr sz="1300" b="0" i="0" a:ea="PingFang SC">
                <a:solidFill>
                  <a:srgbClr val="FFFFFF"/>
                </a:solidFill>
                <a:latin typeface="PingFang SC"/>
              </a:rPr>
              <a:t> 处于可控区间；中收月完成率 </a:t>
            </a:r>
            <a:r>
              <a:rPr sz="1300" b="1" i="0" a:ea="PingFang SC">
                <a:solidFill>
                  <a:srgbClr val="C9A45A"/>
                </a:solidFill>
                <a:latin typeface="PingFang SC"/>
              </a:rPr>
              <a:t>101.7%</a:t>
            </a:r>
            <a:r>
              <a:rPr sz="1300" b="0" i="0" a:ea="PingFang SC">
                <a:solidFill>
                  <a:srgbClr val="FFFFFF"/>
                </a:solidFill>
                <a:latin typeface="PingFang SC"/>
              </a:rPr>
              <a:t> 超额达标，由代销保险（130%）与理财（107.5%）双轮拉动，基金/国债受市场与额度制约偏弱。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营销战报与网点运营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Campaign &amp; Operation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14300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5 场营销活动战报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554480"/>
          <a:ext cx="5532120" cy="2578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0080"/>
                <a:gridCol w="2148840"/>
                <a:gridCol w="822960"/>
                <a:gridCol w="822960"/>
                <a:gridCol w="109728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日期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活动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参与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办卡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FFFFFF"/>
                          </a:solidFill>
                          <a:latin typeface="PingFang SC"/>
                        </a:rPr>
                        <a:t>带动存款</a:t>
                      </a:r>
                    </a:p>
                  </a:txBody>
                  <a:tcPr anchor="ctr" marL="73152" marR="73152" marT="18288" marB="18288">
                    <a:solidFill>
                      <a:srgbClr val="0C246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6/5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端午社区送香囊+办卡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210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156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620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6/12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大额存单专场沙龙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38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12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1,850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6/18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代发企业进厂办卡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320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268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340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6/20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普惠金融夜市摆摊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150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45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80</a:t>
                      </a:r>
                    </a:p>
                  </a:txBody>
                  <a:tcPr anchor="ctr" marL="73152" marR="73152" marT="18288" marB="18288">
                    <a:solidFill>
                      <a:srgbClr val="F8FAF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6/26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老年防诈骗讲座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88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8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 i="0" a:ea="PingFang SC">
                          <a:solidFill>
                            <a:srgbClr val="374151"/>
                          </a:solidFill>
                          <a:latin typeface="PingFang SC"/>
                        </a:rPr>
                        <a:t>30</a:t>
                      </a:r>
                    </a:p>
                  </a:txBody>
                  <a:tcPr anchor="ctr" marL="73152" marR="73152" marT="18288" marB="18288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合计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5 场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806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489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1" i="0" a:ea="PingFang SC">
                          <a:solidFill>
                            <a:srgbClr val="0C2461"/>
                          </a:solidFill>
                          <a:latin typeface="PingFang SC"/>
                        </a:rPr>
                        <a:t>2,920</a:t>
                      </a:r>
                    </a:p>
                  </a:txBody>
                  <a:tcPr anchor="ctr" marL="73152" marR="73152">
                    <a:solidFill>
                      <a:srgbClr val="F5E7C4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448056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投入费用 1.4 万 · 带动存款 2,920 万 · 综合 ROI ≈ 1:2,086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5080" y="114300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ea="PingFang SC">
                <a:solidFill>
                  <a:srgbClr val="0C2461"/>
                </a:solidFill>
                <a:latin typeface="PingFang SC"/>
              </a:rPr>
              <a:t>网点运营 &amp; 服务指标（环比）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55080" y="1600200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37960" y="160020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客户平均等候时长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1600200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11.5 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75520" y="1600200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15.2 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744200" y="1719072"/>
            <a:ext cx="868680" cy="274320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44200" y="1719072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-24.3%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80" y="2176272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37960" y="2176272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柜面替代率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2176272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92.4%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75520" y="2176272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91.1%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744200" y="2295144"/>
            <a:ext cx="868680" cy="274320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744200" y="2295144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+1.4pct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55080" y="2752344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37960" y="2752344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智能柜员机业务量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0" y="2752344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3,240 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0" y="2752344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2,980 笔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744200" y="2871215"/>
            <a:ext cx="868680" cy="274320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744200" y="2871215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+8.7%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55080" y="3328415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37960" y="3328415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现金差错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6800" y="3328415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0 次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75520" y="3328415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1 次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744200" y="3447287"/>
            <a:ext cx="868680" cy="274320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744200" y="3447287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零差错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55080" y="3904487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37960" y="3904487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员工培训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86800" y="3904487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3 场/58人次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75520" y="3904487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2 场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744200" y="4023359"/>
            <a:ext cx="868680" cy="274320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744200" y="4023359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+45%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355080" y="4480559"/>
            <a:ext cx="5330952" cy="5029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F3F4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37960" y="4480559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 a:ea="PingFang SC">
                <a:solidFill>
                  <a:srgbClr val="0C2461"/>
                </a:solidFill>
                <a:latin typeface="PingFang SC"/>
              </a:rPr>
              <a:t>员工请假缺勤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86800" y="4480559"/>
            <a:ext cx="1280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 a:ea="PingFang SC">
                <a:solidFill>
                  <a:srgbClr val="374151"/>
                </a:solidFill>
                <a:latin typeface="PingFang SC"/>
              </a:rPr>
              <a:t>14 人天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875520" y="4480559"/>
            <a:ext cx="914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上月 9 人天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744200" y="4599431"/>
            <a:ext cx="868680" cy="274320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744200" y="4599431"/>
            <a:ext cx="86868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 a:ea="PingFang SC">
                <a:solidFill>
                  <a:srgbClr val="FFFFFF"/>
                </a:solidFill>
                <a:latin typeface="PingFang SC"/>
              </a:rPr>
              <a:t>含2人年假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本月 STAR 亮点（1/2）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可复用打法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188720"/>
            <a:ext cx="5532120" cy="5257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663440" y="1371600"/>
            <a:ext cx="1188720" cy="310896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1371600"/>
            <a:ext cx="11887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 i="0" a:ea="PingFang SC">
                <a:solidFill>
                  <a:srgbClr val="0C2461"/>
                </a:solidFill>
                <a:latin typeface="PingFang SC"/>
              </a:rPr>
              <a:t>本月 TOP1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1371600"/>
            <a:ext cx="4069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ea="PingFang SC">
                <a:solidFill>
                  <a:srgbClr val="0C2461"/>
                </a:solidFill>
                <a:latin typeface="PingFang SC"/>
              </a:rPr>
              <a:t>① 大额存单 + 理财沙龙双轮驱动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1783080"/>
            <a:ext cx="5074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6B7280"/>
                </a:solidFill>
                <a:latin typeface="PingFang SC"/>
              </a:rPr>
              <a:t>个人存款 6月净增 4,960 万 · 主力打法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2148840"/>
            <a:ext cx="384048" cy="384048"/>
          </a:xfrm>
          <a:prstGeom prst="roundRect">
            <a:avLst/>
          </a:prstGeom>
          <a:solidFill>
            <a:srgbClr val="6474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8952" y="2148840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2130552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背景：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季末个人存款冲刺压力大，客户对收益敏感但缺面对面沟通场景。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58952" y="2752344"/>
            <a:ext cx="384048" cy="384048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8952" y="275234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2728" y="2734056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任务：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用一场高转化活动把贵宾客户从持币观望变为配置落地。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58952" y="3355848"/>
            <a:ext cx="384048" cy="384048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355848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2728" y="3337560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行动：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6/12 理财经理牵头办大额存单专场沙龙（38人·贵宾室），双录同步当场配置。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8952" y="3959352"/>
            <a:ext cx="384048" cy="384048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8952" y="3959352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52728" y="3941064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结果：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单场带动存款 1,850 万；个人定期净增 +3,620 万、大额存单 +2,120 万。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8952" y="5788152"/>
            <a:ext cx="5020056" cy="502920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58952" y="5788152"/>
            <a:ext cx="38100" cy="5029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3544" y="5788152"/>
            <a:ext cx="48463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5B3D12"/>
                </a:solidFill>
                <a:latin typeface="PingFang SC"/>
              </a:rPr>
              <a:t>复制价值：场景化沙龙转化率显著高于厅堂，可作贵宾客户经营 SOP。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1188720"/>
            <a:ext cx="5513832" cy="5257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28232" y="1371600"/>
            <a:ext cx="405079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ea="PingFang SC">
                <a:solidFill>
                  <a:srgbClr val="0C2461"/>
                </a:solidFill>
                <a:latin typeface="PingFang SC"/>
              </a:rPr>
              <a:t>② 社区 + 厂区场景化获客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28232" y="1783080"/>
            <a:ext cx="5056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6B7280"/>
                </a:solidFill>
                <a:latin typeface="PingFang SC"/>
              </a:rPr>
              <a:t>5 场活动 · 带动存款 2,920 万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28232" y="2148840"/>
            <a:ext cx="384048" cy="384048"/>
          </a:xfrm>
          <a:prstGeom prst="roundRect">
            <a:avLst/>
          </a:prstGeom>
          <a:solidFill>
            <a:srgbClr val="6474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28232" y="2148840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22008" y="2130552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背景：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传统厅堂获客成本高，需补足借记卡开卡与电子银行签约。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28232" y="2752344"/>
            <a:ext cx="384048" cy="384048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28232" y="275234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22008" y="2734056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任务：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走出网点，把金融服务嵌入社区/厂区/夜市真实生活场景。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428232" y="3355848"/>
            <a:ext cx="384048" cy="384048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28232" y="3355848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22008" y="3337560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行动：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5 场活动差异化分工：端午社区、进厂办卡、夜市摆摊、防诈讲座、存单沙龙。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28232" y="3959352"/>
            <a:ext cx="384048" cy="384048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28232" y="3959352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22008" y="3941064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结果：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累计参与 806 人，开卡 489 张，带动存款 2,920 万，借记卡完成率 126.8%。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428232" y="5788152"/>
            <a:ext cx="5001768" cy="502920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428232" y="5788152"/>
            <a:ext cx="38100" cy="5029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592824" y="5788152"/>
            <a:ext cx="48280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5B3D12"/>
                </a:solidFill>
                <a:latin typeface="PingFang SC"/>
              </a:rPr>
              <a:t>复制价值：场景嵌入+礼品钩子+现场开卡三件套可批量复制到周边园区。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本月 STAR 亮点（2/2）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可复用打法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188720"/>
            <a:ext cx="5532120" cy="5257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371600"/>
            <a:ext cx="4069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ea="PingFang SC">
                <a:solidFill>
                  <a:srgbClr val="0C2461"/>
                </a:solidFill>
                <a:latin typeface="PingFang SC"/>
              </a:rPr>
              <a:t>③ 弹性窗口 + 智能分流治排队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1783080"/>
            <a:ext cx="5074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6B7280"/>
                </a:solidFill>
                <a:latin typeface="PingFang SC"/>
              </a:rPr>
              <a:t>客户等候时长 15.2 分 → 11.5 分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952" y="2148840"/>
            <a:ext cx="384048" cy="384048"/>
          </a:xfrm>
          <a:prstGeom prst="roundRect">
            <a:avLst/>
          </a:prstGeom>
          <a:solidFill>
            <a:srgbClr val="6474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8952" y="2148840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2130552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背景：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月初 95588 投诉排队超 40 分钟、柜台只开 2 窗口，体验告警。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2752344"/>
            <a:ext cx="384048" cy="384048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" y="275234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2734056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任务：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最快速度把等候时长压到 12 分钟内，且不显著增加人力。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3355848"/>
            <a:ext cx="384048" cy="384048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58952" y="3355848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52728" y="3337560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行动：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增开弹性窗口、引导用智能柜员机、大堂经理预审分流，同步致歉回访。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58952" y="3959352"/>
            <a:ext cx="384048" cy="384048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8952" y="3959352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52728" y="3941064"/>
            <a:ext cx="4480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结果：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等候时长 -24.3%，柜面替代率升至 92.4%，STM 业务 +8.7%，投诉闭环。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58952" y="5788152"/>
            <a:ext cx="5020056" cy="502920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58952" y="5788152"/>
            <a:ext cx="38100" cy="5029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3544" y="5788152"/>
            <a:ext cx="48463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5B3D12"/>
                </a:solidFill>
                <a:latin typeface="PingFang SC"/>
              </a:rPr>
              <a:t>复制价值：增窗+分流+STM 替代组合拳，可作各网点高峰应对 SOP。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72200" y="1188720"/>
            <a:ext cx="5513832" cy="5257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28232" y="1371600"/>
            <a:ext cx="405079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ea="PingFang SC">
                <a:solidFill>
                  <a:srgbClr val="0C2461"/>
                </a:solidFill>
                <a:latin typeface="PingFang SC"/>
              </a:rPr>
              <a:t>④ 代销保险期交冲量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28232" y="1783080"/>
            <a:ext cx="5056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6B7280"/>
                </a:solidFill>
                <a:latin typeface="PingFang SC"/>
              </a:rPr>
              <a:t>保险中收 78 万 · 完成率 130%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28232" y="2148840"/>
            <a:ext cx="384048" cy="384048"/>
          </a:xfrm>
          <a:prstGeom prst="roundRect">
            <a:avLst/>
          </a:prstGeom>
          <a:solidFill>
            <a:srgbClr val="6474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28232" y="2148840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22008" y="2130552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背景：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保险中收长期是短板，6月正逢合作险企期交冲量窗口。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428232" y="2752344"/>
            <a:ext cx="384048" cy="384048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28232" y="275234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22008" y="2734056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任务：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抢抓期交红利，把保险中收从拖后腿变为贡献项。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428232" y="3355848"/>
            <a:ext cx="384048" cy="384048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28232" y="3355848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22008" y="3337560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行动：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客户经理驻点，针对贵宾客户与代发企业 HR 双线触达，理财经理管双录售后。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28232" y="3959352"/>
            <a:ext cx="384048" cy="384048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28232" y="3959352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22008" y="3941064"/>
            <a:ext cx="44622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i="0" a:ea="PingFang SC">
                <a:solidFill>
                  <a:srgbClr val="0C2461"/>
                </a:solidFill>
                <a:latin typeface="PingFang SC"/>
              </a:rPr>
              <a:t>结果：</a:t>
            </a: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保险销量 1,560 万，中收 78 万，完成率 130%，带动中收整体达标。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428232" y="5788152"/>
            <a:ext cx="5001768" cy="502920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428232" y="5788152"/>
            <a:ext cx="38100" cy="5029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92824" y="5788152"/>
            <a:ext cx="48280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a:ea="PingFang SC">
                <a:solidFill>
                  <a:srgbClr val="5B3D12"/>
                </a:solidFill>
                <a:latin typeface="PingFang SC"/>
              </a:rPr>
              <a:t>复制价值：保险冲量节点纳入中收日历，提前 2 周排兵布阵。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本月不足 &amp; 风险点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需在 Q3 重点纠偏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234440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234440"/>
            <a:ext cx="63500" cy="150876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31520" y="1508760"/>
            <a:ext cx="457200" cy="457200"/>
          </a:xfrm>
          <a:prstGeom prst="round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508760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1435608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对公活期季末流失 2,530 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1920240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某代发企业（代发企业）季末归集资金，是对公活期下行主因；总盘子月末较月初微降 0.14 亿。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9631" y="1234440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99631" y="1234440"/>
            <a:ext cx="63500" cy="150876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28231" y="1508760"/>
            <a:ext cx="457200" cy="457200"/>
          </a:xfrm>
          <a:prstGeom prst="round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28231" y="1508760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68311" y="1435608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信用卡新增 342 张 vs 目标 500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68311" y="1920240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完成率仅 68.4%。审批通过率偏低、客户资质一般是核心卡点，激活率 72.3% 同样偏弱。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2880360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2920" y="2880360"/>
            <a:ext cx="63500" cy="150876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1520" y="3154680"/>
            <a:ext cx="457200" cy="457200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3154680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3081528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进厂办卡户均余额极低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3566160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某代发企业内开卡 268 张，办卡量猛但户均低，睡眠卡风险高，需尽快激活营销。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99631" y="2880360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199631" y="2880360"/>
            <a:ext cx="63500" cy="150876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428231" y="3154680"/>
            <a:ext cx="457200" cy="457200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28231" y="3154680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068311" y="3081528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对公开户流程致客户反复跑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68311" y="3566160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吴先生开户补件 3 次至今未解决，NPS 损伤大，需建立一次性告知清单。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4526279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02920" y="4526279"/>
            <a:ext cx="63500" cy="150876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731520" y="4800599"/>
            <a:ext cx="457200" cy="457200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4800599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71600" y="4727447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数字人民币推广滞后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71600" y="5212079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数币钱包开立 98 户，完成率 65.3%。客户认知度低、缺使用场景，扩面困难。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99631" y="4526279"/>
            <a:ext cx="5532120" cy="1508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199631" y="4526279"/>
            <a:ext cx="63500" cy="150876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6428231" y="4800599"/>
            <a:ext cx="457200" cy="457200"/>
          </a:xfrm>
          <a:prstGeom prst="round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28231" y="4800599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a:ea="PingFang SC">
                <a:solidFill>
                  <a:srgbClr val="FFFFFF"/>
                </a:solidFill>
                <a:latin typeface="PingFang SC"/>
              </a:rPr>
              <a:t>F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68311" y="4727447"/>
            <a:ext cx="44348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 a:ea="PingFang SC">
                <a:solidFill>
                  <a:srgbClr val="0C2461"/>
                </a:solidFill>
                <a:latin typeface="PingFang SC"/>
              </a:rPr>
              <a:t>监管转办投诉 1 件（信用卡年费）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68311" y="5212079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12378 转办，年费未提前告知已减免回访，但发卡话术与双录仍需全网点整改。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下季（2026 Q3）规划路线图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7-9月 · 5 大战役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234440"/>
            <a:ext cx="11183112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234440"/>
            <a:ext cx="128016" cy="9601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77240" y="1490472"/>
            <a:ext cx="1051560" cy="438912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1490472"/>
            <a:ext cx="10515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战役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1362456"/>
            <a:ext cx="5943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 a:ea="PingFang SC">
                <a:solidFill>
                  <a:srgbClr val="0C2461"/>
                </a:solidFill>
                <a:latin typeface="PingFang SC"/>
              </a:rPr>
              <a:t>客户深耕 · 资金回流与激活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1680" y="1764792"/>
            <a:ext cx="804672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某代发企业专项小组行长挂帅上门2次 · 归集资金争取留存≥40% · 睡眠卡3个月激活率≥40%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49640" y="1490472"/>
            <a:ext cx="2926080" cy="438912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49640" y="1490472"/>
            <a:ext cx="292608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 a:ea="PingFang SC">
                <a:solidFill>
                  <a:srgbClr val="5B3D12"/>
                </a:solidFill>
                <a:latin typeface="PingFang SC"/>
              </a:rPr>
              <a:t>目标：回流 ≥ 1,000 万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2249424"/>
            <a:ext cx="11183112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2920" y="2249424"/>
            <a:ext cx="128016" cy="960120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77240" y="2505456"/>
            <a:ext cx="1051560" cy="438912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2505456"/>
            <a:ext cx="10515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战役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2377440"/>
            <a:ext cx="5943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 a:ea="PingFang SC">
                <a:solidFill>
                  <a:srgbClr val="0C2461"/>
                </a:solidFill>
                <a:latin typeface="PingFang SC"/>
              </a:rPr>
              <a:t>业务突破 · 信用卡与数币双破局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11680" y="2779776"/>
            <a:ext cx="804672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联合分行专项提通过率+预审白名单 · 数币对接1-2个代发/商圈场景 · 发卡话术全网点重培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549640" y="2505456"/>
            <a:ext cx="2926080" cy="438912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49640" y="2505456"/>
            <a:ext cx="292608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 a:ea="PingFang SC">
                <a:solidFill>
                  <a:srgbClr val="5B3D12"/>
                </a:solidFill>
                <a:latin typeface="PingFang SC"/>
              </a:rPr>
              <a:t>月新增信用卡 ≥ 500 张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3264408"/>
            <a:ext cx="11183112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02920" y="3264408"/>
            <a:ext cx="128016" cy="960120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77240" y="3520440"/>
            <a:ext cx="1051560" cy="438912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3520440"/>
            <a:ext cx="10515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战役 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11680" y="3392424"/>
            <a:ext cx="5943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 a:ea="PingFang SC">
                <a:solidFill>
                  <a:srgbClr val="0C2461"/>
                </a:solidFill>
                <a:latin typeface="PingFang SC"/>
              </a:rPr>
              <a:t>服务整改 · 治反复跑与反复问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11680" y="3794760"/>
            <a:ext cx="804672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制定《对公开户一次性告知清单》上墙 · 补件跑3趟列服务红线纳考核 · 风险揭示话术100%重检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549640" y="3520440"/>
            <a:ext cx="2926080" cy="438912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549640" y="3520440"/>
            <a:ext cx="292608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 a:ea="PingFang SC">
                <a:solidFill>
                  <a:srgbClr val="5B3D12"/>
                </a:solidFill>
                <a:latin typeface="PingFang SC"/>
              </a:rPr>
              <a:t>投诉闭环率 ≥ 95%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4279392"/>
            <a:ext cx="11183112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02920" y="4279392"/>
            <a:ext cx="128016" cy="960120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777240" y="4535424"/>
            <a:ext cx="1051560" cy="438912"/>
          </a:xfrm>
          <a:prstGeom prst="round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77240" y="4535424"/>
            <a:ext cx="10515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FFFFFF"/>
                </a:solidFill>
                <a:latin typeface="PingFang SC"/>
              </a:rPr>
              <a:t>战役 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11680" y="4407408"/>
            <a:ext cx="5943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 a:ea="PingFang SC">
                <a:solidFill>
                  <a:srgbClr val="0C2461"/>
                </a:solidFill>
                <a:latin typeface="PingFang SC"/>
              </a:rPr>
              <a:t>产能提升 · 队伍与中收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11680" y="4809744"/>
            <a:ext cx="804672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客户经理扩编至8人(小微方向) · 中收日历化提前2周排兵 · 理财沙龙固化每月1场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549640" y="4535424"/>
            <a:ext cx="2926080" cy="438912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549640" y="4535424"/>
            <a:ext cx="292608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 a:ea="PingFang SC">
                <a:solidFill>
                  <a:srgbClr val="5B3D12"/>
                </a:solidFill>
                <a:latin typeface="PingFang SC"/>
              </a:rPr>
              <a:t>Q3 累计中收 ≥ 480 万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02920" y="5294376"/>
            <a:ext cx="11183112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02920" y="5294376"/>
            <a:ext cx="128016" cy="96012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777240" y="5550408"/>
            <a:ext cx="1051560" cy="438912"/>
          </a:xfrm>
          <a:prstGeom prst="round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77240" y="5550408"/>
            <a:ext cx="10515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战役 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11680" y="5422392"/>
            <a:ext cx="5943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 a:ea="PingFang SC">
                <a:solidFill>
                  <a:srgbClr val="0C2461"/>
                </a:solidFill>
                <a:latin typeface="PingFang SC"/>
              </a:rPr>
              <a:t>风控底线 · 不放松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011680" y="5824728"/>
            <a:ext cx="804672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 a:ea="PingFang SC">
                <a:solidFill>
                  <a:srgbClr val="374151"/>
                </a:solidFill>
                <a:latin typeface="PingFang SC"/>
              </a:rPr>
              <a:t>经营/消费贷逾期30天内回收率≥95% · 对公项目贷择机投放关注抵质押 · 反洗钱反诈季度全覆盖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549640" y="5550408"/>
            <a:ext cx="2926080" cy="438912"/>
          </a:xfrm>
          <a:prstGeom prst="roundRect">
            <a:avLst/>
          </a:prstGeom>
          <a:solidFill>
            <a:srgbClr val="F5E7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549640" y="5550408"/>
            <a:ext cx="292608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 a:ea="PingFang SC">
                <a:solidFill>
                  <a:srgbClr val="5B3D12"/>
                </a:solidFill>
                <a:latin typeface="PingFang SC"/>
              </a:rPr>
              <a:t>不良率严控 ≤ 0.70%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457200" cy="457200"/>
          </a:xfrm>
          <a:prstGeom prst="roundRect">
            <a:avLst/>
          </a:prstGeom>
          <a:solidFill>
            <a:srgbClr val="0C24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384048"/>
            <a:ext cx="457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 a:ea="PingFang SC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4048"/>
            <a:ext cx="7772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ea="PingFang SC">
                <a:solidFill>
                  <a:srgbClr val="0C2461"/>
                </a:solidFill>
                <a:latin typeface="PingFang SC"/>
              </a:rPr>
              <a:t>Q3 关键目标（建议值）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0" y="457200"/>
            <a:ext cx="31089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 a:ea="PingFang SC">
                <a:solidFill>
                  <a:srgbClr val="6B7280"/>
                </a:solidFill>
                <a:latin typeface="PingFang SC"/>
              </a:rPr>
              <a:t>回流 · 破局 · 治本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932688"/>
            <a:ext cx="11183112" cy="25400"/>
          </a:xfrm>
          <a:prstGeom prst="rect">
            <a:avLst/>
          </a:prstGeom>
          <a:solidFill>
            <a:srgbClr val="C9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23444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36245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存款季末规模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6240" y="136245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10B981"/>
                </a:solidFill>
                <a:latin typeface="PingFang SC"/>
              </a:rPr>
              <a:t>≥ 16.9 亿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178308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77240" y="1783080"/>
            <a:ext cx="4983480" cy="146304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194767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较6月末+0.4亿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9631" y="123444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1" y="136245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贷款季末规模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2951" y="136245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10B981"/>
                </a:solidFill>
                <a:latin typeface="PingFang SC"/>
              </a:rPr>
              <a:t>≥ 11.6 亿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3951" y="178308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473951" y="1783080"/>
            <a:ext cx="4983480" cy="146304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73951" y="194767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月均投放≥1.2亿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233172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245973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中收（季累计）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06240" y="245973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10B981"/>
                </a:solidFill>
                <a:latin typeface="PingFang SC"/>
              </a:rPr>
              <a:t>≥ 480 万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77240" y="288036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77240" y="2880360"/>
            <a:ext cx="4983480" cy="146304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304495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月均160万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99631" y="233172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1" y="245973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信用卡季度新增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02951" y="245973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F59E0B"/>
                </a:solidFill>
                <a:latin typeface="PingFang SC"/>
              </a:rPr>
              <a:t>≥ 1,800 张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73951" y="288036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473951" y="2880360"/>
            <a:ext cx="3588105" cy="146304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73951" y="304495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需专项提通过率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342900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77240" y="355701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数字人民币钱包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06240" y="355701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F59E0B"/>
                </a:solidFill>
                <a:latin typeface="PingFang SC"/>
              </a:rPr>
              <a:t>≥ 600 户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7240" y="397764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777240" y="3977640"/>
            <a:ext cx="2990088" cy="146304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7240" y="414223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需场景落地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99631" y="3429000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73951" y="355701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客户投诉(件/月)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02951" y="3557016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10B981"/>
                </a:solidFill>
                <a:latin typeface="PingFang SC"/>
              </a:rPr>
              <a:t>≤ 3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473951" y="3977640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473951" y="3977640"/>
            <a:ext cx="4983480" cy="146304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73951" y="4142232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闭环率≥95%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02920" y="4526279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77240" y="4654295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客户经理人数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06240" y="4654295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F59E0B"/>
                </a:solidFill>
                <a:latin typeface="PingFang SC"/>
              </a:rPr>
              <a:t>≥ 8 人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77240" y="5074919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777240" y="5074919"/>
            <a:ext cx="4360545" cy="146304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77240" y="5239511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招1名小微方向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199631" y="4526279"/>
            <a:ext cx="553212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40000" dir="5400000" rotWithShape="0">
              <a:srgbClr val="0F172A">
                <a:alpha val="1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73951" y="4654295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ea="PingFang SC">
                <a:solidFill>
                  <a:srgbClr val="0C2461"/>
                </a:solidFill>
                <a:latin typeface="PingFang SC"/>
              </a:rPr>
              <a:t>客户等候时长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902951" y="4654295"/>
            <a:ext cx="1554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400" b="1" i="0" a:ea="PingFang SC">
                <a:solidFill>
                  <a:srgbClr val="10B981"/>
                </a:solidFill>
                <a:latin typeface="PingFang SC"/>
              </a:rPr>
              <a:t>≤ 10 分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473951" y="5074919"/>
            <a:ext cx="4983480" cy="146304"/>
          </a:xfrm>
          <a:prstGeom prst="round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6473951" y="5074919"/>
            <a:ext cx="4983480" cy="146304"/>
          </a:xfrm>
          <a:prstGeom prst="round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473951" y="5239511"/>
            <a:ext cx="4983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a:ea="PingFang SC">
                <a:solidFill>
                  <a:srgbClr val="6B7280"/>
                </a:solidFill>
                <a:latin typeface="PingFang SC"/>
              </a:rPr>
              <a:t>替代率≥93%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